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61" r:id="rId6"/>
    <p:sldId id="257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80" r:id="rId16"/>
  </p:sldIdLst>
  <p:sldSz cx="12192000" cy="6858000"/>
  <p:notesSz cx="6858000" cy="9144000"/>
  <p:embeddedFontLst>
    <p:embeddedFont>
      <p:font typeface="Corbel" panose="020B0503020204020204" pitchFamily="34" charset="0"/>
      <p:regular r:id="rId18"/>
      <p:bold r:id="rId19"/>
      <p:italic r:id="rId20"/>
      <p:boldItalic r:id="rId21"/>
    </p:embeddedFont>
    <p:embeddedFont>
      <p:font typeface="Reply Regular" panose="020B0604020202020204" charset="0"/>
      <p:regular r:id="rId22"/>
      <p:bold r:id="rId23"/>
    </p:embeddedFont>
    <p:embeddedFont>
      <p:font typeface="Reply-01" charset="0"/>
      <p:regular r:id="rId24"/>
      <p:bold r:id="rId25"/>
    </p:embeddedFont>
  </p:embeddedFontLst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E6"/>
    <a:srgbClr val="F0FCF6"/>
    <a:srgbClr val="B3350E"/>
    <a:srgbClr val="F5F5F5"/>
    <a:srgbClr val="E1EFE7"/>
    <a:srgbClr val="0061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34E213-0F4D-68CC-D434-E67229D353E3}" v="93" dt="2025-02-17T12:26:56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/>
    <p:restoredTop sz="96327"/>
  </p:normalViewPr>
  <p:slideViewPr>
    <p:cSldViewPr snapToObjects="1">
      <p:cViewPr varScale="1">
        <p:scale>
          <a:sx n="114" d="100"/>
          <a:sy n="114" d="100"/>
        </p:scale>
        <p:origin x="3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7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EAB16-A18A-7F4D-BF8F-A0299AD52808}" type="datetimeFigureOut">
              <a:rPr lang="en-HR" smtClean="0"/>
              <a:t>03/26/2025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45076-DED2-694C-9675-E9D99527472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55641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0_logo">
    <p:bg>
      <p:bgPr>
        <a:solidFill>
          <a:srgbClr val="0061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16FEAAD-D004-39A6-F973-9BBCD55F26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09800" y="682812"/>
            <a:ext cx="7772400" cy="549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12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04_naslov + natukn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CFD01-6C64-33A9-19FB-F1DDF1A6DA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5314882" cy="5297714"/>
          </a:xfrm>
        </p:spPr>
        <p:txBody>
          <a:bodyPr/>
          <a:lstStyle>
            <a:lvl1pPr>
              <a:defRPr sz="5500"/>
            </a:lvl1pPr>
          </a:lstStyle>
          <a:p>
            <a:r>
              <a:rPr lang="en-GB" dirty="0"/>
              <a:t>Manji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F05F6-1FFA-5176-5A76-E155F819A82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56363" y="368301"/>
            <a:ext cx="5314881" cy="6300788"/>
          </a:xfrm>
        </p:spPr>
        <p:txBody>
          <a:bodyPr anchor="b"/>
          <a:lstStyle/>
          <a:p>
            <a:pPr lvl="0"/>
            <a:r>
              <a:rPr lang="en-GB" dirty="0" err="1"/>
              <a:t>Tekst</a:t>
            </a:r>
            <a:r>
              <a:rPr lang="en-GB" dirty="0"/>
              <a:t> u </a:t>
            </a:r>
            <a:r>
              <a:rPr lang="en-GB" dirty="0" err="1"/>
              <a:t>natuknicama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62D79-0F91-9E88-BB78-B799BD321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E2E9-7DD0-344D-BE40-4ACA6A28B242}" type="datetime1">
              <a:rPr lang="hr-HR" smtClean="0"/>
              <a:t>26.3.2025.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245D7-D880-76F0-BC63-6A237C44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93278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4067" userDrawn="1">
          <p15:clr>
            <a:srgbClr val="FBAE40"/>
          </p15:clr>
        </p15:guide>
        <p15:guide id="4" pos="3613" userDrawn="1">
          <p15:clr>
            <a:srgbClr val="FBAE40"/>
          </p15:clr>
        </p15:guide>
        <p15:guide id="5" orient="horz" pos="420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05_naslov + natuknic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872C8-4B2D-215B-8C8D-492DFD982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5314882" cy="1917217"/>
          </a:xfrm>
        </p:spPr>
        <p:txBody>
          <a:bodyPr/>
          <a:lstStyle>
            <a:lvl1pPr>
              <a:defRPr sz="5500"/>
            </a:lvl1pPr>
          </a:lstStyle>
          <a:p>
            <a:r>
              <a:rPr lang="en-GB" dirty="0"/>
              <a:t>Manji </a:t>
            </a:r>
            <a:r>
              <a:rPr lang="en-GB" dirty="0" err="1"/>
              <a:t>naslov</a:t>
            </a:r>
            <a:br>
              <a:rPr lang="en-GB" dirty="0"/>
            </a:br>
            <a:r>
              <a:rPr lang="en-GB" dirty="0" err="1"/>
              <a:t>nastavak</a:t>
            </a:r>
            <a:br>
              <a:rPr lang="en-GB" dirty="0"/>
            </a:br>
            <a:r>
              <a:rPr lang="en-GB" dirty="0" err="1"/>
              <a:t>nastavak</a:t>
            </a:r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1C4B6-1DEE-02CF-2C4E-3079D436D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756" y="2619672"/>
            <a:ext cx="5314882" cy="3399466"/>
          </a:xfrm>
        </p:spPr>
        <p:txBody>
          <a:bodyPr anchor="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D1EEB-131C-DF06-4854-63F8D55D3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619671"/>
            <a:ext cx="5314882" cy="3399467"/>
          </a:xfrm>
        </p:spPr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9EE05-A909-BCE1-1CA5-D0A1E6D31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7DB2-C903-C443-9B3B-4271C966262E}" type="datetime1">
              <a:rPr lang="hr-HR" smtClean="0"/>
              <a:t>26.3.2025.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793F0-D961-A142-8CF1-66098DEDA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5988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38" userDrawn="1">
          <p15:clr>
            <a:srgbClr val="FBAE40"/>
          </p15:clr>
        </p15:guide>
        <p15:guide id="2" orient="horz" pos="232" userDrawn="1">
          <p15:clr>
            <a:srgbClr val="FBAE40"/>
          </p15:clr>
        </p15:guide>
        <p15:guide id="3" orient="horz" pos="3793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pos="4067" userDrawn="1">
          <p15:clr>
            <a:srgbClr val="FBAE40"/>
          </p15:clr>
        </p15:guide>
        <p15:guide id="6" pos="3613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06_naslov + tekst + natukn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50FB4-3B55-E7BD-F899-42957AC720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1"/>
            <a:ext cx="5314882" cy="1625212"/>
          </a:xfrm>
        </p:spPr>
        <p:txBody>
          <a:bodyPr anchor="t"/>
          <a:lstStyle>
            <a:lvl1pPr>
              <a:defRPr sz="5500"/>
            </a:lvl1pPr>
          </a:lstStyle>
          <a:p>
            <a:r>
              <a:rPr lang="en-GB" dirty="0"/>
              <a:t>Manji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B6A13-357A-2DAA-B859-73379556DC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74279" y="2600325"/>
            <a:ext cx="5296965" cy="4068763"/>
          </a:xfrm>
        </p:spPr>
        <p:txBody>
          <a:bodyPr anchor="b">
            <a:normAutofit/>
          </a:bodyPr>
          <a:lstStyle>
            <a:lvl1pPr>
              <a:defRPr sz="21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Tekst</a:t>
            </a:r>
            <a:r>
              <a:rPr lang="en-GB" dirty="0"/>
              <a:t> u </a:t>
            </a:r>
            <a:r>
              <a:rPr lang="en-GB" dirty="0" err="1"/>
              <a:t>natuknicama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F9B62E-F247-D1EF-F737-94362731227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0756" y="2600325"/>
            <a:ext cx="5314882" cy="3416754"/>
          </a:xfrm>
        </p:spPr>
        <p:txBody>
          <a:bodyPr anchor="b">
            <a:normAutofit/>
          </a:bodyPr>
          <a:lstStyle>
            <a:lvl1pPr marL="0" indent="0">
              <a:buNone/>
              <a:defRPr sz="21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Kontinuirani</a:t>
            </a:r>
            <a:r>
              <a:rPr lang="en-GB" dirty="0"/>
              <a:t> </a:t>
            </a:r>
            <a:r>
              <a:rPr lang="en-GB" dirty="0" err="1"/>
              <a:t>tekst</a:t>
            </a:r>
            <a:r>
              <a:rPr lang="en-GB" dirty="0"/>
              <a:t>…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727DB-6390-394F-CFB7-B73F2C5D1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789D-0508-DD4A-BED1-F3336AAE0207}" type="datetime1">
              <a:rPr lang="hr-HR" smtClean="0"/>
              <a:t>26.3.2025.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0806E-A2EB-A36F-2692-A2B9FF3A0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135452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38" userDrawn="1">
          <p15:clr>
            <a:srgbClr val="FBAE40"/>
          </p15:clr>
        </p15:guide>
        <p15:guide id="2" orient="horz" pos="232" userDrawn="1">
          <p15:clr>
            <a:srgbClr val="FBAE40"/>
          </p15:clr>
        </p15:guide>
        <p15:guide id="3" orient="horz" pos="3793" userDrawn="1">
          <p15:clr>
            <a:srgbClr val="FBAE40"/>
          </p15:clr>
        </p15:guide>
        <p15:guide id="4" pos="3613" userDrawn="1">
          <p15:clr>
            <a:srgbClr val="FBAE40"/>
          </p15:clr>
        </p15:guide>
        <p15:guide id="5" pos="3840" userDrawn="1">
          <p15:clr>
            <a:srgbClr val="FBAE40"/>
          </p15:clr>
        </p15:guide>
        <p15:guide id="6" pos="40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07_naslov + slika +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EEC3C-5D1A-7583-FABA-7D0425DDC9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81000"/>
            <a:ext cx="5314882" cy="1595477"/>
          </a:xfrm>
        </p:spPr>
        <p:txBody>
          <a:bodyPr anchor="t"/>
          <a:lstStyle>
            <a:lvl1pPr>
              <a:defRPr sz="5500"/>
            </a:lvl1pPr>
          </a:lstStyle>
          <a:p>
            <a:r>
              <a:rPr lang="en-GB" dirty="0"/>
              <a:t>Manji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E4E78-1B62-5E43-E320-612CE697F22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6000" cy="685799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HR" dirty="0"/>
              <a:t>Umetnuti sliku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363FF-C3D5-7E56-77F8-25FF1A624D3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0756" y="2600325"/>
            <a:ext cx="5314882" cy="3421063"/>
          </a:xfrm>
        </p:spPr>
        <p:txBody>
          <a:bodyPr anchor="b">
            <a:normAutofit/>
          </a:bodyPr>
          <a:lstStyle>
            <a:lvl1pPr marL="0" indent="0">
              <a:buNone/>
              <a:defRPr sz="21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Kontinuirani</a:t>
            </a:r>
            <a:r>
              <a:rPr lang="en-GB" dirty="0"/>
              <a:t> </a:t>
            </a:r>
            <a:r>
              <a:rPr lang="en-GB" dirty="0" err="1"/>
              <a:t>tekst</a:t>
            </a:r>
            <a:r>
              <a:rPr lang="en-GB" dirty="0"/>
              <a:t>…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EF85E-CC9B-5270-7F46-1B2C62FA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9A4C-8FED-8349-B01F-C7A146041FA6}" type="datetime1">
              <a:rPr lang="hr-HR" smtClean="0"/>
              <a:t>26.3.2025.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556C-D44E-FB53-9A52-42656C62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867287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38" userDrawn="1">
          <p15:clr>
            <a:srgbClr val="FBAE40"/>
          </p15:clr>
        </p15:guide>
        <p15:guide id="2" orient="horz" pos="232" userDrawn="1">
          <p15:clr>
            <a:srgbClr val="FBAE40"/>
          </p15:clr>
        </p15:guide>
        <p15:guide id="3" orient="horz" pos="3793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pos="361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naslov + slika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EEC3C-5D1A-7583-FABA-7D0425DDC9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710293"/>
          </a:xfrm>
        </p:spPr>
        <p:txBody>
          <a:bodyPr anchor="t"/>
          <a:lstStyle>
            <a:lvl1pPr>
              <a:defRPr sz="5500"/>
            </a:lvl1pPr>
          </a:lstStyle>
          <a:p>
            <a:r>
              <a:rPr lang="en-GB" dirty="0"/>
              <a:t>Manji </a:t>
            </a:r>
            <a:r>
              <a:rPr lang="en-GB" dirty="0" err="1"/>
              <a:t>naslov</a:t>
            </a:r>
            <a:r>
              <a:rPr lang="en-GB" dirty="0"/>
              <a:t> se </a:t>
            </a:r>
            <a:r>
              <a:rPr lang="en-GB" dirty="0" err="1"/>
              <a:t>širi</a:t>
            </a:r>
            <a:r>
              <a:rPr lang="en-GB" dirty="0"/>
              <a:t> </a:t>
            </a:r>
            <a:r>
              <a:rPr lang="en-GB" dirty="0" err="1"/>
              <a:t>kad</a:t>
            </a:r>
            <a:r>
              <a:rPr lang="en-GB" dirty="0"/>
              <a:t> je </a:t>
            </a:r>
            <a:r>
              <a:rPr lang="en-GB" dirty="0" err="1"/>
              <a:t>slika</a:t>
            </a:r>
            <a:r>
              <a:rPr lang="en-GB" dirty="0"/>
              <a:t> </a:t>
            </a:r>
            <a:r>
              <a:rPr lang="en-GB" dirty="0" err="1"/>
              <a:t>ispod</a:t>
            </a:r>
            <a:endParaRPr lang="en-HR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E4E78-1B62-5E43-E320-612CE697F22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20756" y="1553934"/>
            <a:ext cx="11350488" cy="446745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HR" dirty="0"/>
              <a:t>Umetnuti sliku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EF85E-CC9B-5270-7F46-1B2C62FA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FB47-BF8E-A84B-9B36-D33496D56096}" type="datetime1">
              <a:rPr lang="hr-HR" smtClean="0"/>
              <a:t>26.3.2025.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556C-D44E-FB53-9A52-42656C62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858177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orient="horz" pos="3793" userDrawn="1">
          <p15:clr>
            <a:srgbClr val="FBAE40"/>
          </p15:clr>
        </p15:guide>
        <p15:guide id="3" orient="horz" pos="981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_velika slika + veliki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E4E78-1B62-5E43-E320-612CE697F22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HR" dirty="0"/>
              <a:t>Umetnuti sliku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EEC3C-5D1A-7583-FABA-7D0425DDC9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400050"/>
            <a:ext cx="11433787" cy="5621338"/>
          </a:xfrm>
        </p:spPr>
        <p:txBody>
          <a:bodyPr anchor="t"/>
          <a:lstStyle>
            <a:lvl1pPr>
              <a:defRPr sz="16000"/>
            </a:lvl1pPr>
          </a:lstStyle>
          <a:p>
            <a:r>
              <a:rPr lang="en-GB" dirty="0" err="1"/>
              <a:t>Veliki</a:t>
            </a:r>
            <a:r>
              <a:rPr lang="en-GB" dirty="0"/>
              <a:t> </a:t>
            </a:r>
            <a:r>
              <a:rPr lang="en-GB" dirty="0" err="1"/>
              <a:t>naslov</a:t>
            </a:r>
            <a:r>
              <a:rPr lang="en-GB" dirty="0"/>
              <a:t> </a:t>
            </a:r>
            <a:r>
              <a:rPr lang="en-GB" dirty="0" err="1"/>
              <a:t>preko</a:t>
            </a:r>
            <a:r>
              <a:rPr lang="en-GB" dirty="0"/>
              <a:t> </a:t>
            </a:r>
            <a:r>
              <a:rPr lang="en-GB" dirty="0" err="1"/>
              <a:t>slike</a:t>
            </a:r>
            <a:endParaRPr lang="en-H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EF85E-CC9B-5270-7F46-1B2C62FA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466-DCEC-D940-AF2C-4162CF09D47C}" type="datetime1">
              <a:rPr lang="hr-HR" smtClean="0"/>
              <a:t>26.3.2025.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556C-D44E-FB53-9A52-42656C62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76072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lika slika + manji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E4E78-1B62-5E43-E320-612CE697F22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HR" dirty="0"/>
              <a:t>Umetnuti sliku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EEC3C-5D1A-7583-FABA-7D0425DDC9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400050"/>
            <a:ext cx="5314881" cy="5621338"/>
          </a:xfrm>
        </p:spPr>
        <p:txBody>
          <a:bodyPr anchor="t"/>
          <a:lstStyle>
            <a:lvl1pPr>
              <a:defRPr sz="5500"/>
            </a:lvl1pPr>
          </a:lstStyle>
          <a:p>
            <a:r>
              <a:rPr lang="en-GB" dirty="0"/>
              <a:t>Manji </a:t>
            </a:r>
            <a:r>
              <a:rPr lang="en-GB" dirty="0" err="1"/>
              <a:t>naslov</a:t>
            </a:r>
            <a:r>
              <a:rPr lang="en-GB" dirty="0"/>
              <a:t> </a:t>
            </a:r>
            <a:r>
              <a:rPr lang="en-GB" dirty="0" err="1"/>
              <a:t>preko</a:t>
            </a:r>
            <a:r>
              <a:rPr lang="en-GB" dirty="0"/>
              <a:t> </a:t>
            </a:r>
            <a:r>
              <a:rPr lang="en-GB" dirty="0" err="1"/>
              <a:t>slike</a:t>
            </a:r>
            <a:endParaRPr lang="en-H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EF85E-CC9B-5270-7F46-1B2C62FA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2B3E-7BD0-BF46-9233-DD6AC6B4F570}" type="datetime1">
              <a:rPr lang="hr-HR" smtClean="0"/>
              <a:t>26.3.2025.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556C-D44E-FB53-9A52-42656C62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2172341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3613" userDrawn="1">
          <p15:clr>
            <a:srgbClr val="FBAE40"/>
          </p15:clr>
        </p15:guide>
        <p15:guide id="3" orient="horz" pos="3793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76DD018-5BA6-CC6F-0584-CD49E7EA9C0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0755" y="356704"/>
            <a:ext cx="5314883" cy="3309060"/>
          </a:xfrm>
        </p:spPr>
        <p:txBody>
          <a:bodyPr>
            <a:normAutofit/>
          </a:bodyPr>
          <a:lstStyle>
            <a:lvl1pPr marL="0" indent="0" algn="l">
              <a:buNone/>
              <a:defRPr sz="5500">
                <a:latin typeface="Boogy Brut Poster White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HR" dirty="0"/>
              <a:t>Manji naslov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3B187-168E-D470-1FD2-CB065EC4E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8FBA0-C796-0843-852F-49E27BAF5B09}" type="datetime1">
              <a:rPr lang="hr-HR" smtClean="0"/>
              <a:t>26.3.2025.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DE5E6-DC4A-9984-E2E9-97A62C0D7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534470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3613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00_praza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D8D8A0-DD76-97DD-11FC-F9EC7E8F8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780A-484A-B144-801C-B67FA6DB28C1}" type="datetime1">
              <a:rPr lang="hr-HR" smtClean="0"/>
              <a:t>26.3.2025.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4F3B80-C8E0-10DB-BAE1-4150FB4D9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223769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01_naslov prezentacije">
    <p:bg>
      <p:bgPr>
        <a:solidFill>
          <a:srgbClr val="0061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79A7-2BD5-B1BB-96F4-C0DDB42152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410674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Naslov</a:t>
            </a:r>
            <a:br>
              <a:rPr lang="en-GB" dirty="0"/>
            </a:br>
            <a:r>
              <a:rPr lang="en-GB" dirty="0" err="1"/>
              <a:t>prezentacije</a:t>
            </a:r>
            <a:endParaRPr lang="en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1B87C-24BC-070B-796F-B10C50C5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135804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01_naslov i podnaslov prezentacije">
    <p:bg>
      <p:bgPr>
        <a:solidFill>
          <a:srgbClr val="0061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7730D-BF0A-0125-3DBB-D0F2C58683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4709886"/>
          </a:xfrm>
        </p:spPr>
        <p:txBody>
          <a:bodyPr anchor="t"/>
          <a:lstStyle>
            <a:lvl1pPr>
              <a:defRPr sz="1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Naslov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preze</a:t>
            </a:r>
            <a:endParaRPr lang="en-H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7A1B1-A3A2-BAAF-119B-394BFB7DDA4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75920" y="2419352"/>
            <a:ext cx="2928596" cy="1543050"/>
          </a:xfrm>
        </p:spPr>
        <p:txBody>
          <a:bodyPr anchor="b">
            <a:normAutofit/>
          </a:bodyPr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Podnaslov</a:t>
            </a:r>
            <a:r>
              <a:rPr lang="en-GB" dirty="0"/>
              <a:t>/ </a:t>
            </a:r>
            <a:r>
              <a:rPr lang="en-GB" dirty="0" err="1"/>
              <a:t>nastavak</a:t>
            </a:r>
            <a:r>
              <a:rPr lang="en-GB" dirty="0"/>
              <a:t> </a:t>
            </a:r>
            <a:r>
              <a:rPr lang="en-GB" dirty="0" err="1"/>
              <a:t>naslova</a:t>
            </a:r>
            <a:r>
              <a:rPr lang="en-GB" dirty="0"/>
              <a:t>/ datum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mjesto</a:t>
            </a:r>
            <a:r>
              <a:rPr lang="en-GB" dirty="0"/>
              <a:t> (</a:t>
            </a:r>
            <a:r>
              <a:rPr lang="en-GB" dirty="0" err="1"/>
              <a:t>lijevo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dolje</a:t>
            </a:r>
            <a:r>
              <a:rPr lang="en-GB" dirty="0"/>
              <a:t> </a:t>
            </a:r>
            <a:r>
              <a:rPr lang="en-GB" dirty="0" err="1"/>
              <a:t>poravnati</a:t>
            </a:r>
            <a:r>
              <a:rPr lang="en-GB" dirty="0"/>
              <a:t> </a:t>
            </a:r>
            <a:r>
              <a:rPr lang="en-GB" dirty="0" err="1"/>
              <a:t>uz</a:t>
            </a:r>
            <a:r>
              <a:rPr lang="en-GB" dirty="0"/>
              <a:t> </a:t>
            </a:r>
            <a:r>
              <a:rPr lang="en-GB" dirty="0" err="1"/>
              <a:t>završetak</a:t>
            </a:r>
            <a:r>
              <a:rPr lang="en-GB" dirty="0"/>
              <a:t> </a:t>
            </a:r>
            <a:r>
              <a:rPr lang="en-GB" dirty="0" err="1"/>
              <a:t>naslova</a:t>
            </a:r>
            <a:r>
              <a:rPr lang="en-GB" dirty="0"/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ECA82-96A0-CF70-EA60-4B4EF59B5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016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02_veliki naslov_plav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79A7-2BD5-B1BB-96F4-C0DDB42152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410674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 err="1"/>
              <a:t>Veliki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CE886-0F84-61EF-DB75-F1247AC1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B4FC-C8B6-5549-9543-47FC116E8414}" type="datetime1">
              <a:rPr lang="hr-HR" smtClean="0"/>
              <a:t>26.3.2025.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1B87C-24BC-070B-796F-B10C50C5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166530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02_veliki naslov_be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79A7-2BD5-B1BB-96F4-C0DDB42152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4106743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GB" dirty="0" err="1"/>
              <a:t>Veliki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CE886-0F84-61EF-DB75-F1247AC1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B4FC-C8B6-5549-9543-47FC116E8414}" type="datetime1">
              <a:rPr lang="hr-HR" smtClean="0"/>
              <a:t>26.3.2025.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1B87C-24BC-070B-796F-B10C50C5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87724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02_veliki naslov_naranca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79A7-2BD5-B1BB-96F4-C0DDB42152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410674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GB" dirty="0" err="1"/>
              <a:t>Veliki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CE886-0F84-61EF-DB75-F1247AC1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502B-11C6-A743-9160-45523E6A433C}" type="datetime1">
              <a:rPr lang="hr-HR" smtClean="0"/>
              <a:t>26.3.2025.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1B87C-24BC-070B-796F-B10C50C5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73906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02_veliki naslov_roz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79A7-2BD5-B1BB-96F4-C0DDB42152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4106743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 dirty="0" err="1"/>
              <a:t>Veliki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CE886-0F84-61EF-DB75-F1247AC1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B36B-0B0E-6348-84E1-E77140E6D353}" type="datetime1">
              <a:rPr lang="hr-HR" smtClean="0"/>
              <a:t>26.3.2025.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1B87C-24BC-070B-796F-B10C50C5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055708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02_veliki naslov_zel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79A7-2BD5-B1BB-96F4-C0DDB42152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11350488" cy="410674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Veliki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CE886-0F84-61EF-DB75-F1247AC1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1AFD-4B00-3C41-8B74-0096AC5C2AA7}" type="datetime1">
              <a:rPr lang="hr-HR" smtClean="0"/>
              <a:t>26.3.2025.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1B87C-24BC-070B-796F-B10C50C5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830528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03_naslov +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7730D-BF0A-0125-3DBB-D0F2C58683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56" y="368300"/>
            <a:ext cx="5314882" cy="4709886"/>
          </a:xfrm>
        </p:spPr>
        <p:txBody>
          <a:bodyPr anchor="t"/>
          <a:lstStyle>
            <a:lvl1pPr>
              <a:defRPr sz="5500"/>
            </a:lvl1pPr>
          </a:lstStyle>
          <a:p>
            <a:r>
              <a:rPr lang="en-GB" dirty="0"/>
              <a:t>Manji </a:t>
            </a:r>
            <a:r>
              <a:rPr lang="en-GB" dirty="0" err="1"/>
              <a:t>naslov</a:t>
            </a:r>
            <a:endParaRPr lang="en-H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7A1B1-A3A2-BAAF-119B-394BFB7DDA4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74278" y="368301"/>
            <a:ext cx="5296965" cy="6301060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Kontinuirani</a:t>
            </a:r>
            <a:r>
              <a:rPr lang="en-GB" dirty="0"/>
              <a:t> </a:t>
            </a:r>
            <a:r>
              <a:rPr lang="en-GB" dirty="0" err="1"/>
              <a:t>tekst</a:t>
            </a:r>
            <a:r>
              <a:rPr lang="en-GB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47BD7-A2F2-70E5-7560-F55EBA729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F410-3536-E343-9F9E-DBE910C9612A}" type="datetime1">
              <a:rPr lang="hr-HR" smtClean="0"/>
              <a:t>26.3.2025.</a:t>
            </a:fld>
            <a:endParaRPr lang="en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ECA82-96A0-CF70-EA60-4B4EF59B5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1161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613" userDrawn="1">
          <p15:clr>
            <a:srgbClr val="FBAE40"/>
          </p15:clr>
        </p15:guide>
        <p15:guide id="4" pos="4067" userDrawn="1">
          <p15:clr>
            <a:srgbClr val="FBAE40"/>
          </p15:clr>
        </p15:guide>
        <p15:guide id="5" orient="horz" pos="42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04796-B923-B7EB-28CA-6337A950E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56" y="365125"/>
            <a:ext cx="10515600" cy="20600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dirty="0"/>
              <a:t>Large title</a:t>
            </a:r>
            <a:endParaRPr lang="en-H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B1203-ACAF-39B1-DF5C-010A43F2F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0252" y="2663687"/>
            <a:ext cx="5280992" cy="36529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5A308-B0FE-A534-EB36-CC33CD09D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804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Reply-01" pitchFamily="2" charset="77"/>
              </a:defRPr>
            </a:lvl1pPr>
          </a:lstStyle>
          <a:p>
            <a:fld id="{0D65D14B-0FD1-4E45-9C84-6DFEB6CF7154}" type="datetime1">
              <a:rPr lang="hr-HR" smtClean="0"/>
              <a:t>26.3.2025.</a:t>
            </a:fld>
            <a:endParaRPr lang="en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29699-745D-AB85-D4CE-426BEBE39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756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Reply-01" pitchFamily="2" charset="77"/>
              </a:defRPr>
            </a:lvl1pPr>
          </a:lstStyle>
          <a:p>
            <a:r>
              <a:rPr lang="en-GB" dirty="0" err="1"/>
              <a:t>Sveučilište</a:t>
            </a:r>
            <a:r>
              <a:rPr lang="en-GB" dirty="0"/>
              <a:t> u </a:t>
            </a:r>
            <a:r>
              <a:rPr lang="en-GB" dirty="0" err="1"/>
              <a:t>Splitu</a:t>
            </a:r>
            <a:r>
              <a:rPr lang="en-GB" dirty="0"/>
              <a:t>                                   University of Split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350974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7" r:id="rId2"/>
    <p:sldLayoutId id="2147483665" r:id="rId3"/>
    <p:sldLayoutId id="2147483664" r:id="rId4"/>
    <p:sldLayoutId id="2147483672" r:id="rId5"/>
    <p:sldLayoutId id="2147483669" r:id="rId6"/>
    <p:sldLayoutId id="2147483670" r:id="rId7"/>
    <p:sldLayoutId id="2147483671" r:id="rId8"/>
    <p:sldLayoutId id="2147483662" r:id="rId9"/>
    <p:sldLayoutId id="2147483650" r:id="rId10"/>
    <p:sldLayoutId id="2147483652" r:id="rId11"/>
    <p:sldLayoutId id="2147483656" r:id="rId12"/>
    <p:sldLayoutId id="2147483657" r:id="rId13"/>
    <p:sldLayoutId id="2147483660" r:id="rId14"/>
    <p:sldLayoutId id="2147483661" r:id="rId15"/>
    <p:sldLayoutId id="2147483666" r:id="rId16"/>
    <p:sldLayoutId id="2147483649" r:id="rId17"/>
    <p:sldLayoutId id="2147483655" r:id="rId18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16000" kern="1200">
          <a:solidFill>
            <a:schemeClr val="tx1"/>
          </a:solidFill>
          <a:latin typeface="Boogy Brut Poster White" panose="020000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Reply Regular" pitchFamily="2" charset="77"/>
        <a:buChar char="—"/>
        <a:defRPr sz="2100" kern="1200">
          <a:solidFill>
            <a:schemeClr val="tx1"/>
          </a:solidFill>
          <a:latin typeface="Reply-01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Reply Regular" pitchFamily="2" charset="77"/>
        <a:buChar char="—"/>
        <a:defRPr sz="2100" kern="1200">
          <a:solidFill>
            <a:schemeClr val="tx1"/>
          </a:solidFill>
          <a:latin typeface="Reply-01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Reply Regular" pitchFamily="2" charset="77"/>
        <a:buChar char="—"/>
        <a:defRPr sz="2100" kern="1200">
          <a:solidFill>
            <a:schemeClr val="tx1"/>
          </a:solidFill>
          <a:latin typeface="Reply-01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Reply Regular" pitchFamily="2" charset="77"/>
        <a:buChar char="—"/>
        <a:defRPr sz="2100" kern="1200">
          <a:solidFill>
            <a:schemeClr val="tx1"/>
          </a:solidFill>
          <a:latin typeface="Reply-01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Reply Regular" pitchFamily="2" charset="77"/>
        <a:buChar char="—"/>
        <a:defRPr sz="2100" kern="1200">
          <a:solidFill>
            <a:schemeClr val="tx1"/>
          </a:solidFill>
          <a:latin typeface="Reply-01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052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Rezultati reakreditacijskog ciklusa od 2018. – 2024. 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4278" y="111241"/>
            <a:ext cx="5296965" cy="6613204"/>
          </a:xfrm>
        </p:spPr>
        <p:txBody>
          <a:bodyPr>
            <a:normAutofit fontScale="77500" lnSpcReduction="20000"/>
          </a:bodyPr>
          <a:lstStyle/>
          <a:p>
            <a:pPr lvl="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latin typeface="Corbel" panose="020B0503020204020204"/>
              </a:rPr>
              <a:t>Pravni fakultet</a:t>
            </a:r>
            <a:endParaRPr lang="sr-Latn-RS"/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siječanj 2023. - izvješće Stručnog povjerenstva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listopad 2023. - akreditacijska preporuka -  izdavanje pisma očekivanja s rokom od 1 godine za uklanjanje nedostataka za obavljanje djelatnosti visokog obrazovanja i znanstvene djelatnosti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studeni 2023. - pismo očekivanja MZO-a s rokom od 1 godine za uklanjanje nedostataka za obavljanje djelatnosti visokog obrazovanja i nastavne djelatnosti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/>
              <a:buChar char="•"/>
            </a:pPr>
            <a:endParaRPr lang="hr-HR" dirty="0">
              <a:solidFill>
                <a:schemeClr val="tx1"/>
              </a:solidFill>
              <a:latin typeface="Corbel" panose="020B0503020204020204"/>
            </a:endParaRPr>
          </a:p>
          <a:p>
            <a:pPr lvl="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latin typeface="Corbel" panose="020B0503020204020204"/>
              </a:rPr>
              <a:t>Umjetnička akademija 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400" dirty="0">
                <a:solidFill>
                  <a:schemeClr val="tx1"/>
                </a:solidFill>
                <a:latin typeface="Corbel" panose="020B0503020204020204"/>
              </a:rPr>
              <a:t>travanj 2023. - izvješće Stručnog povjerenstva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400" dirty="0">
                <a:solidFill>
                  <a:schemeClr val="tx1"/>
                </a:solidFill>
                <a:latin typeface="Corbel" panose="020B0503020204020204"/>
              </a:rPr>
              <a:t>srpanj 2023. - akreditacijska preporuka - izdavanje pisma očekivanja s rokom od 1 godine za uklanjanje nedostataka za obavljanje nastavne i znanstvene djelatnosti 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400" dirty="0">
                <a:solidFill>
                  <a:schemeClr val="tx1"/>
                </a:solidFill>
                <a:latin typeface="Corbel" panose="020B0503020204020204"/>
              </a:rPr>
              <a:t>srpanj 2023. - pismo očekivanja MZO-a - s rokom od 1 godine za uklanjanje nedostataka za obavljanje nastavne i znanstvene djelatnosti 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hr-HR" sz="1400" dirty="0">
                <a:solidFill>
                  <a:schemeClr val="tx1"/>
                </a:solidFill>
                <a:latin typeface="Corbel" panose="020B0503020204020204"/>
              </a:rPr>
              <a:t>nakon Pisma očekivanja dobivenog u srpnju 2023. UMAS je AZVO-u dostavio Akcijski plan (veljača 2024.) koji je usvojen od strane AZVO-a  u travnju 2024.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hr-HR" sz="1400" dirty="0">
                <a:solidFill>
                  <a:schemeClr val="tx1"/>
                </a:solidFill>
                <a:latin typeface="Corbel" panose="020B0503020204020204"/>
              </a:rPr>
              <a:t>srpanj 2024. - sveobuhvatno Izvješće o realizaciji Akcijskog plana dostavljeno AZVO-u 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hr-HR" sz="1400" dirty="0">
                <a:solidFill>
                  <a:schemeClr val="tx1"/>
                </a:solidFill>
                <a:latin typeface="Corbel" panose="020B0503020204020204"/>
              </a:rPr>
              <a:t>rujan 2024. - AZVO je dostavio UMAS-u "Mišljenje Akreditacijskog savjeta na izvješće o realizaciji Akcijskog plana Sveučilišta u Splitu, Umjetničke akademije" gdje pod točkom 4. se navodi slijedeće: </a:t>
            </a:r>
            <a:r>
              <a:rPr lang="hr-HR" sz="1400" i="1" dirty="0">
                <a:solidFill>
                  <a:schemeClr val="tx1"/>
                </a:solidFill>
                <a:latin typeface="Corbel"/>
              </a:rPr>
              <a:t>Nakon uvida u Akcijski plan Sveučilišta u Splitu, Umjetničke akademije i dostavljeno Izvješće o realizaciji Akcijskog plana, Akreditacijski savjet smatra kako Sveučilište u Splitu, Umjetnička akademija treba doraditi dostavljeno izvješće o realizaciji Akcijskog plana te dostaviti Agenciji izvješće o </a:t>
            </a:r>
            <a:r>
              <a:rPr lang="hr-HR" sz="1400" i="1">
                <a:solidFill>
                  <a:schemeClr val="tx1"/>
                </a:solidFill>
                <a:latin typeface="Corbel"/>
              </a:rPr>
              <a:t>otklanjanju nedostataka.</a:t>
            </a:r>
            <a:endParaRPr lang="hr-HR" sz="1400" dirty="0">
              <a:solidFill>
                <a:schemeClr val="tx1"/>
              </a:solidFill>
              <a:latin typeface="Corbel"/>
            </a:endParaRPr>
          </a:p>
          <a:p>
            <a:pPr marL="742950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hr-HR" sz="1400" dirty="0">
                <a:latin typeface="Corbel"/>
              </a:rPr>
              <a:t>prosinac 2024.</a:t>
            </a:r>
            <a:r>
              <a:rPr lang="hr-HR" sz="1400" i="1" dirty="0">
                <a:latin typeface="Corbel"/>
              </a:rPr>
              <a:t> - </a:t>
            </a:r>
            <a:r>
              <a:rPr lang="hr-HR" sz="1400" dirty="0">
                <a:latin typeface="Corbel"/>
              </a:rPr>
              <a:t>UMAS je dostavio traženo dorađeno Izvješće iz točke 4. Mišljenja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33068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657768A-D634-4320-AF09-D3C68D006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  <p:graphicFrame>
        <p:nvGraphicFramePr>
          <p:cNvPr id="3" name="Rezervirano mjesto sadržaja 3">
            <a:extLst>
              <a:ext uri="{FF2B5EF4-FFF2-40B4-BE49-F238E27FC236}">
                <a16:creationId xmlns:a16="http://schemas.microsoft.com/office/drawing/2014/main" id="{EB0DA258-57D7-4CCF-9AA2-9A4AE81D99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563874"/>
              </p:ext>
            </p:extLst>
          </p:nvPr>
        </p:nvGraphicFramePr>
        <p:xfrm>
          <a:off x="1415480" y="136525"/>
          <a:ext cx="9793084" cy="6319095"/>
        </p:xfrm>
        <a:graphic>
          <a:graphicData uri="http://schemas.openxmlformats.org/drawingml/2006/table">
            <a:tbl>
              <a:tblPr firstRow="1" bandRow="1"/>
              <a:tblGrid>
                <a:gridCol w="721894">
                  <a:extLst>
                    <a:ext uri="{9D8B030D-6E8A-4147-A177-3AD203B41FA5}">
                      <a16:colId xmlns:a16="http://schemas.microsoft.com/office/drawing/2014/main" val="4084241895"/>
                    </a:ext>
                  </a:extLst>
                </a:gridCol>
                <a:gridCol w="3630586">
                  <a:extLst>
                    <a:ext uri="{9D8B030D-6E8A-4147-A177-3AD203B41FA5}">
                      <a16:colId xmlns:a16="http://schemas.microsoft.com/office/drawing/2014/main" val="2120188359"/>
                    </a:ext>
                  </a:extLst>
                </a:gridCol>
                <a:gridCol w="2801697">
                  <a:extLst>
                    <a:ext uri="{9D8B030D-6E8A-4147-A177-3AD203B41FA5}">
                      <a16:colId xmlns:a16="http://schemas.microsoft.com/office/drawing/2014/main" val="4084021323"/>
                    </a:ext>
                  </a:extLst>
                </a:gridCol>
                <a:gridCol w="2638907">
                  <a:extLst>
                    <a:ext uri="{9D8B030D-6E8A-4147-A177-3AD203B41FA5}">
                      <a16:colId xmlns:a16="http://schemas.microsoft.com/office/drawing/2014/main" val="885701920"/>
                    </a:ext>
                  </a:extLst>
                </a:gridCol>
              </a:tblGrid>
              <a:tr h="54928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hr-HR" sz="1600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Sastavnica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Rezultati drugog ciklusa </a:t>
                      </a:r>
                      <a:r>
                        <a:rPr lang="hr-HR" sz="1600" err="1"/>
                        <a:t>reakreditacija</a:t>
                      </a:r>
                      <a:endParaRPr lang="hr-HR" sz="160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Rok za otklanjanje nedostataka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777047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EF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856463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2.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FESB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794132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3.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FGAG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045502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4.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FF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63637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5.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KBF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325792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6.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KIF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324095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7.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KTF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552519"/>
                  </a:ext>
                </a:extLst>
              </a:tr>
              <a:tr h="466935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8.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MF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Čeka se odgovor Akreditacijskog savjeta</a:t>
                      </a:r>
                      <a:endParaRPr kumimoji="0" lang="hr-H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075035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9.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PF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668692"/>
                  </a:ext>
                </a:extLst>
              </a:tr>
              <a:tr h="466935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10.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PMF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082846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11.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PRAVST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Pismo očekivanja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studeni 2024.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150666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12.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SOFZ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689305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13.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SOSM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419327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14.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SOSS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118034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15.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SOZS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C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Potvrda MZO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706896"/>
                  </a:ext>
                </a:extLst>
              </a:tr>
              <a:tr h="334179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hr-HR" sz="1600" dirty="0"/>
                        <a:t>16.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hr-HR" sz="1600" dirty="0"/>
                        <a:t>UMAS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hr-H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Čeka se odgovor AZVO-a</a:t>
                      </a:r>
                      <a:endParaRPr kumimoji="0" lang="hr-H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endParaRPr lang="hr-H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</a:lnR>
                    <a:lnT w="12700" cmpd="sng">
                      <a:solidFill>
                        <a:schemeClr val="tx1"/>
                      </a:solidFill>
                    </a:lnT>
                    <a:lnB w="12700" cmpd="sng">
                      <a:solidFill>
                        <a:schemeClr val="tx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666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795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Zaključak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285750" lvl="0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Od 16 sastavnica Sveučilišta u Splitu do kraja akademske godine 2023./2024.  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13 je sastavnica dobilo potvrdu MZO-a o ispunjavanju svih uvjeta za obavljanje djelatnosti visokog obrazovanja i znanstvene djelatnosti, 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2 sastavnice imaju pismo očekivanja s rokom otklanjanja svih nedostataka u roku od 1 godine, 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1 sastavnica dostavila je Agenciji očitovanje na izvješće stručnog povjerenstva te očekuje odgovor</a:t>
            </a:r>
          </a:p>
          <a:p>
            <a:pPr marL="342900" indent="-34290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Treći akreditacijski ciklus započeo je u listopadu 2024. godine. U </a:t>
            </a:r>
            <a:r>
              <a:rPr lang="hr-HR" i="1" dirty="0">
                <a:solidFill>
                  <a:prstClr val="black"/>
                </a:solidFill>
                <a:latin typeface="Corbel" panose="020B0503020204020204"/>
              </a:rPr>
              <a:t>Plan </a:t>
            </a:r>
            <a:r>
              <a:rPr lang="hr-HR" i="1" err="1">
                <a:solidFill>
                  <a:prstClr val="black"/>
                </a:solidFill>
                <a:latin typeface="Corbel" panose="020B0503020204020204"/>
              </a:rPr>
              <a:t>reakreditacije</a:t>
            </a:r>
            <a:r>
              <a:rPr lang="hr-HR" i="1" dirty="0">
                <a:solidFill>
                  <a:prstClr val="black"/>
                </a:solidFill>
                <a:latin typeface="Corbel" panose="020B0503020204020204"/>
              </a:rPr>
              <a:t> visokih učilišta u 2024. godini </a:t>
            </a: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uključeni su Ekonomski fakultet, Fakultet elektrotehnike, strojarstva i brodogradnje, Fakultet arhitekture, građevinarstva i geodezije te Sveučilišni odjel za forenzične znanosti. </a:t>
            </a:r>
          </a:p>
          <a:p>
            <a:pPr marL="342900" indent="-34290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Plan </a:t>
            </a:r>
            <a:r>
              <a:rPr lang="hr-HR" err="1">
                <a:solidFill>
                  <a:prstClr val="black"/>
                </a:solidFill>
                <a:latin typeface="Corbel" panose="020B0503020204020204"/>
              </a:rPr>
              <a:t>reakreditacije</a:t>
            </a:r>
            <a:r>
              <a:rPr lang="hr-HR" dirty="0">
                <a:solidFill>
                  <a:prstClr val="black"/>
                </a:solidFill>
                <a:latin typeface="Corbel" panose="020B0503020204020204"/>
              </a:rPr>
              <a:t> visokih učilišta za 2025. godinu predviđa posjet Stručnog povjerenstva Pomorskom fakultetu te Sveučilišnom odjelu za studije mora.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55055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A7F42-2CF6-2925-92B6-E3E2D450F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56" y="368300"/>
            <a:ext cx="11350488" cy="6157044"/>
          </a:xfrm>
        </p:spPr>
        <p:txBody>
          <a:bodyPr/>
          <a:lstStyle/>
          <a:p>
            <a:r>
              <a:rPr lang="hr-HR" sz="7200" dirty="0"/>
              <a:t>Stanje provedenih </a:t>
            </a:r>
            <a:r>
              <a:rPr lang="hr-HR" sz="7200" dirty="0" err="1"/>
              <a:t>reakreditacijskih</a:t>
            </a:r>
            <a:r>
              <a:rPr lang="hr-HR" sz="7200" dirty="0"/>
              <a:t> postupaka na sastavnicama Sveučilišta u Splitu u ak. godini 2023./2024.</a:t>
            </a:r>
            <a:r>
              <a:rPr lang="hr-HR" sz="8800" dirty="0"/>
              <a:t> </a:t>
            </a:r>
            <a:endParaRPr lang="en-HR" sz="8800" dirty="0">
              <a:latin typeface="Boogy Brut Poster White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D0541-BE0F-415C-6E73-172369861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40016" y="4334222"/>
            <a:ext cx="2928596" cy="1543050"/>
          </a:xfrm>
        </p:spPr>
        <p:txBody>
          <a:bodyPr/>
          <a:lstStyle/>
          <a:p>
            <a:br>
              <a:rPr lang="hr-HR" dirty="0"/>
            </a:br>
            <a:endParaRPr lang="hr-HR">
              <a:latin typeface="Reply-01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7BC05D-B296-A93A-56ED-15BADC145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Sveučilište</a:t>
            </a:r>
            <a:r>
              <a:rPr lang="en-GB" dirty="0"/>
              <a:t> u </a:t>
            </a:r>
            <a:r>
              <a:rPr lang="en-GB" dirty="0" err="1"/>
              <a:t>Splitu</a:t>
            </a:r>
            <a:r>
              <a:rPr lang="en-GB" dirty="0"/>
              <a:t>                                   University of Split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3828222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56" y="368300"/>
            <a:ext cx="5314882" cy="4709886"/>
          </a:xfrm>
        </p:spPr>
        <p:txBody>
          <a:bodyPr/>
          <a:lstStyle/>
          <a:p>
            <a:r>
              <a:rPr lang="hr-HR" dirty="0"/>
              <a:t>Uvod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285750" lvl="0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altLang="sr-Latn-RS" sz="2200" dirty="0">
                <a:solidFill>
                  <a:prstClr val="black"/>
                </a:solidFill>
                <a:latin typeface="Corbel" panose="020B0503020204020204"/>
              </a:rPr>
              <a:t>Sukladno Zakonu o osiguravanju kvalitete u znanosti i visokom obrazovanju, Agencija za znanost i visoko obrazovanje provela je </a:t>
            </a:r>
            <a:r>
              <a:rPr lang="hr-HR" altLang="sr-Latn-RS" sz="2200" dirty="0" err="1">
                <a:solidFill>
                  <a:prstClr val="black"/>
                </a:solidFill>
                <a:latin typeface="Corbel" panose="020B0503020204020204"/>
              </a:rPr>
              <a:t>reakreditaciju</a:t>
            </a:r>
            <a:r>
              <a:rPr lang="hr-HR" altLang="sr-Latn-RS" sz="2200" dirty="0">
                <a:solidFill>
                  <a:prstClr val="black"/>
                </a:solidFill>
                <a:latin typeface="Corbel" panose="020B0503020204020204"/>
              </a:rPr>
              <a:t> svih akreditiranih visokih učilišta u RH, među kojima i Sveučilišta u Splitu.</a:t>
            </a:r>
          </a:p>
          <a:p>
            <a:pPr marL="285750" lvl="0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altLang="sr-Latn-RS" sz="2200" dirty="0">
                <a:solidFill>
                  <a:prstClr val="black"/>
                </a:solidFill>
                <a:latin typeface="Corbel" panose="020B0503020204020204"/>
              </a:rPr>
              <a:t>U postupku </a:t>
            </a:r>
            <a:r>
              <a:rPr lang="hr-HR" altLang="sr-Latn-RS" sz="2200" dirty="0" err="1">
                <a:solidFill>
                  <a:prstClr val="black"/>
                </a:solidFill>
                <a:latin typeface="Corbel" panose="020B0503020204020204"/>
              </a:rPr>
              <a:t>reakreditacije</a:t>
            </a:r>
            <a:r>
              <a:rPr lang="hr-HR" altLang="sr-Latn-RS" sz="2200" dirty="0">
                <a:solidFill>
                  <a:prstClr val="black"/>
                </a:solidFill>
                <a:latin typeface="Corbel" panose="020B0503020204020204"/>
              </a:rPr>
              <a:t> provjerava se ispunjavanje uvjeta propisanih: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altLang="sr-Latn-RS" sz="1900" dirty="0">
                <a:solidFill>
                  <a:prstClr val="black"/>
                </a:solidFill>
                <a:latin typeface="Corbel" panose="020B0503020204020204"/>
              </a:rPr>
              <a:t>Pravilnikom o sadržaju dopusnice te uvjetima za izdavanje dopusnice za obavljanje djelatnosti visokog obrazovanja, izvođenje studijskih programa i </a:t>
            </a:r>
            <a:r>
              <a:rPr lang="hr-HR" altLang="sr-Latn-RS" sz="1900" dirty="0" err="1">
                <a:solidFill>
                  <a:prstClr val="black"/>
                </a:solidFill>
                <a:latin typeface="Corbel" panose="020B0503020204020204"/>
              </a:rPr>
              <a:t>reakreditaciju</a:t>
            </a:r>
            <a:r>
              <a:rPr lang="hr-HR" altLang="sr-Latn-RS" sz="1900" dirty="0">
                <a:solidFill>
                  <a:prstClr val="black"/>
                </a:solidFill>
                <a:latin typeface="Corbel" panose="020B0503020204020204"/>
              </a:rPr>
              <a:t> visokih učilišta (NN 24/10)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altLang="sr-Latn-RS" sz="1900" dirty="0">
                <a:solidFill>
                  <a:prstClr val="black"/>
                </a:solidFill>
                <a:latin typeface="Corbel" panose="020B0503020204020204"/>
              </a:rPr>
              <a:t>Pravilnikom o uvjetima za izdavanje dopusnice za obavljanje znanstvene djelatnosti, uvjetima za </a:t>
            </a:r>
            <a:r>
              <a:rPr lang="hr-HR" altLang="sr-Latn-RS" sz="1900" dirty="0" err="1">
                <a:solidFill>
                  <a:prstClr val="black"/>
                </a:solidFill>
                <a:latin typeface="Corbel" panose="020B0503020204020204"/>
              </a:rPr>
              <a:t>reakreditaciju</a:t>
            </a:r>
            <a:r>
              <a:rPr lang="hr-HR" altLang="sr-Latn-RS" sz="1900" dirty="0">
                <a:solidFill>
                  <a:prstClr val="black"/>
                </a:solidFill>
                <a:latin typeface="Corbel" panose="020B0503020204020204"/>
              </a:rPr>
              <a:t> znanstvenih organizacija i sadržaju dopusnice (NN 83/10)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altLang="sr-Latn-RS" sz="1900" dirty="0">
                <a:solidFill>
                  <a:prstClr val="black"/>
                </a:solidFill>
                <a:latin typeface="Corbel" panose="020B0503020204020204"/>
              </a:rPr>
              <a:t>Kriterijima za ocjenu kvalitete visokih učilišta u sustavu sveučilišta (AZVO)</a:t>
            </a:r>
          </a:p>
          <a:p>
            <a:pPr marL="285750" lvl="0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altLang="sr-Latn-RS" sz="2200" dirty="0">
                <a:solidFill>
                  <a:prstClr val="black"/>
                </a:solidFill>
                <a:latin typeface="Corbel" panose="020B0503020204020204"/>
              </a:rPr>
              <a:t>U postupcima </a:t>
            </a:r>
            <a:r>
              <a:rPr lang="hr-HR" altLang="sr-Latn-RS" sz="2200" dirty="0" err="1">
                <a:solidFill>
                  <a:prstClr val="black"/>
                </a:solidFill>
                <a:latin typeface="Corbel" panose="020B0503020204020204"/>
              </a:rPr>
              <a:t>reakreditacije</a:t>
            </a:r>
            <a:r>
              <a:rPr lang="hr-HR" altLang="sr-Latn-RS" sz="2200" dirty="0">
                <a:solidFill>
                  <a:prstClr val="black"/>
                </a:solidFill>
                <a:latin typeface="Corbel" panose="020B0503020204020204"/>
              </a:rPr>
              <a:t> Sveučilišta u Splitu vrednuje se 16 sastavnica od čega 11 fakulteta, 4 sveučilišna odjela i 1 umjetnička akademija.</a:t>
            </a:r>
          </a:p>
          <a:p>
            <a:endParaRPr lang="hr-H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86482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Rezultati reakreditacijskog ciklusa od 2018. – 2024.</a:t>
            </a:r>
            <a:endParaRPr lang="en-HR" dirty="0">
              <a:latin typeface="Boogy Brut Poster White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latin typeface="Corbel" panose="020B0503020204020204"/>
              </a:rPr>
              <a:t>Fakultet elektrotehnike, strojarstva i brodogradnje </a:t>
            </a:r>
            <a:endParaRPr lang="sr-Latn-RS"/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7. prosinca 2018. - potvrda MZO-a o ispunjavanju svih uvjeta za obavljanje djelatnosti visokog obrazovanja i znanstvene djelatnosti</a:t>
            </a:r>
          </a:p>
          <a:p>
            <a:pPr lvl="1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</a:pPr>
            <a:endParaRPr lang="hr-HR" dirty="0">
              <a:solidFill>
                <a:schemeClr val="tx1"/>
              </a:solidFill>
              <a:latin typeface="Corbel" panose="020B0503020204020204"/>
            </a:endParaRPr>
          </a:p>
          <a:p>
            <a:pPr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latin typeface="Corbel" panose="020B0503020204020204"/>
              </a:rPr>
              <a:t>Fakultet građevinarstva, arhitekture i geodezije 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30. siječnja 2019. - potvrda MZO-a o ispunjavanju svih uvjeta za obavljanje djelatnosti visokog obrazovanja i znanstvene djelatnosti</a:t>
            </a:r>
          </a:p>
          <a:p>
            <a:pPr lvl="1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</a:pPr>
            <a:endParaRPr lang="hr-HR" dirty="0">
              <a:solidFill>
                <a:schemeClr val="tx1"/>
              </a:solidFill>
              <a:latin typeface="Corbel" panose="020B0503020204020204"/>
            </a:endParaRPr>
          </a:p>
          <a:p>
            <a:pPr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latin typeface="Corbel" panose="020B0503020204020204"/>
              </a:rPr>
              <a:t>Sveučilišni odjel za forenzične znanosti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listopad 2020. – pismo očekivanja MZO-a – rokom od 3 godine za uklanjanje nedostataka za obavljanje djelatnosti visokog obrazovanja i nastavne djelatnosti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prosinac 2023. - akreditacijska preporuka AZVO-a - izdavanje potvrde o ispunjavanju svih uvjeta za obavljanje djelatnosti visokog obrazovanja i znanstvene djelatnosti</a:t>
            </a:r>
            <a:endParaRPr lang="hr-HR" b="1">
              <a:solidFill>
                <a:schemeClr val="tx1"/>
              </a:solidFill>
              <a:latin typeface="Corbel" panose="020B0503020204020204"/>
            </a:endParaRP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prosinac 2023. - potvrda MZO-a o ispunjavanju svih uvjeta za obavljanje djelatnosti visokog obrazovanja i znanstvene djelatnosti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24916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Rezultati reakreditacijskog ciklusa od 2018. – 2024. 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lvl="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sz="2200" b="1" dirty="0">
                <a:latin typeface="Corbel" panose="020B0503020204020204"/>
              </a:rPr>
              <a:t>Ekonomski fakultet </a:t>
            </a:r>
            <a:endParaRPr lang="sr-Latn-RS"/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defRPr/>
            </a:pPr>
            <a:r>
              <a:rPr lang="hr-HR" sz="1900" dirty="0">
                <a:solidFill>
                  <a:schemeClr val="tx1"/>
                </a:solidFill>
                <a:latin typeface="Corbel" panose="020B0503020204020204"/>
              </a:rPr>
              <a:t>3. veljače 2020. - potvrda MZO-a o ispunjavanju svih uvjeta za obavljanje djelatnosti visokog obrazovanja i znanstvene djelatnosti</a:t>
            </a:r>
          </a:p>
          <a:p>
            <a:pPr lvl="1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</a:pPr>
            <a:endParaRPr lang="hr-HR" sz="1900" dirty="0">
              <a:solidFill>
                <a:schemeClr val="tx1"/>
              </a:solidFill>
              <a:latin typeface="Corbel" panose="020B0503020204020204"/>
            </a:endParaRPr>
          </a:p>
          <a:p>
            <a:pPr marL="0" lvl="1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sz="2200" b="1" dirty="0">
                <a:solidFill>
                  <a:schemeClr val="tx1"/>
                </a:solidFill>
                <a:latin typeface="Corbel" panose="020B0503020204020204"/>
              </a:rPr>
              <a:t>Pomorski fakultet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900" dirty="0">
                <a:solidFill>
                  <a:schemeClr val="tx1"/>
                </a:solidFill>
                <a:latin typeface="Corbel" panose="020B0503020204020204"/>
              </a:rPr>
              <a:t>lipanj 2018. - izvješće Stručnog povjerenstva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900" dirty="0">
                <a:solidFill>
                  <a:schemeClr val="tx1"/>
                </a:solidFill>
                <a:latin typeface="Corbel" panose="020B0503020204020204"/>
              </a:rPr>
              <a:t>Studeni 2018. - akreditacijska preporuka AZVO-a - izdavanje pisma očekivanja s rokom od 3 godine za uklanjanje svih nedostataka u djelatnosti visokog obrazovanja i znanstvene djelatnosti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900" dirty="0">
                <a:solidFill>
                  <a:prstClr val="black"/>
                </a:solidFill>
                <a:latin typeface="Corbel" panose="020B0503020204020204"/>
              </a:rPr>
              <a:t>veljača 2020. - pismo očekivanja MZO-a s rokom uklanjanja nedostataka od tri godine za obavljanje djelatnosti visokog obrazovanja i znanstvene djelatnosti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900" dirty="0">
                <a:solidFill>
                  <a:prstClr val="black"/>
                </a:solidFill>
                <a:latin typeface="Corbel" panose="020B0503020204020204"/>
              </a:rPr>
              <a:t>travanj 2023. - akreditacijska preporuka AZVO-a - izdavanje potvrde o ispunjavanju svih uvjeta za obavljanje djelatnosti visokog obrazovanja i znanstvene djelatnosti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900" dirty="0">
                <a:solidFill>
                  <a:prstClr val="black"/>
                </a:solidFill>
                <a:latin typeface="Corbel" panose="020B0503020204020204"/>
              </a:rPr>
              <a:t>3. svibnja 2023. - potvrda MZO-a o ispunjavanju svih uvjeta za obavljanje djelatnosti visokog obrazovanja i znanstvene djelatnosti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144974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Rezultati reakreditacijskog ciklusa od 2018. – 2024. 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sz="1800" b="1" dirty="0">
                <a:latin typeface="Corbel" panose="020B0503020204020204"/>
              </a:rPr>
              <a:t>Sveučilišni odjel za studije mora</a:t>
            </a:r>
            <a:endParaRPr lang="sr-Latn-RS"/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siječanj 2020. - izvješće Stručnog povjerenstva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travanj 2020. - akreditacijska preporuka AZVO-a - vrednovano učilište je dužno u roku od 6 mjeseci od dana dostavljanja pisma očekivanja donijeti akcijski plan u cilju otklanjanja nedostatka. Akreditacijski savjet smatra kako predmetno pismo treba obuhvatiti zabranu upis studenata na sve studijske programe budući da uočeni nedostatci u kvaliteti izvođenja studijskih programa ugrožavaju postizanje predviđenih ishoda učenja, a i sami ishodi učenja nisu definirani na odgovarajući način. 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svibanj 2020. – prigovor na mišljenje Akreditacijskog savjeta u postupku </a:t>
            </a:r>
            <a:r>
              <a:rPr lang="hr-HR" sz="1600" dirty="0" err="1">
                <a:solidFill>
                  <a:schemeClr val="tx1"/>
                </a:solidFill>
                <a:latin typeface="Corbel" panose="020B0503020204020204"/>
              </a:rPr>
              <a:t>reakreditacije</a:t>
            </a: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 Sveučilišta u Splitu, Sveučilišnog odjela za studije mora.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srpanj 2020. - akreditacijska preporuka AZVO-a - izdavanje pisma očekivanja s rokom uklanjanja nedostatka od jedne godine Sveučilištu  u Splitu za obavljanje dijela djelatnosti visokog obrazovanja na Sveučilištu u Splitu, Sveučilišnom odjelu za studije mora te zabranu upisa studenata za akademsku godinu 2021./2022. na sve studijske programe koji se izvode na Sveučilištu u Splitu- Sveučilišnom odjelu za studije mora. 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listopad 2020. - </a:t>
            </a:r>
            <a:r>
              <a:rPr lang="hr-HR" sz="1500" dirty="0">
                <a:solidFill>
                  <a:schemeClr val="tx1"/>
                </a:solidFill>
                <a:latin typeface="Corbel" panose="020B0503020204020204"/>
              </a:rPr>
              <a:t>pismo očekivanja MZO-a s rokom uklanjanja nedostatka od 1 godine Sveučilištu  u Splitu za obavljanje dijela djelatnosti visokog obrazovanja na Sveučilištu u Splitu, Sveučilišnom odjelu za studije mora te zabranu upisa studenata za akademsku godinu 2021./2022. na sve studijske programe koji se izvode na Sveučilištu u Splitu- Sveučilišnom odjelu za studije mora. </a:t>
            </a:r>
            <a:endParaRPr lang="hr-HR" sz="1600" dirty="0">
              <a:solidFill>
                <a:schemeClr val="tx1"/>
              </a:solidFill>
              <a:latin typeface="Corbel" panose="020B0503020204020204"/>
            </a:endParaRP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srpanj 2021. – Akreditacijska preporuka AZVO-a - izdavanje pisma očekivanja s rokom uklanjanja nedostatka od 3 godine Sveučilištu  u Splitu za obavljanje dijela djelatnosti visokog obrazovanja na Sveučilištu u Splitu, Sveučilišnom odjelu za studije mora, računajući 3 godine od 15. listopada 2020.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srpanj 2021. – pismo očekivanja MZO-a s rokom uklanjanja nedostataka od 3 godine od izdanog prvog pisma očekivanja 15. listopada 2020.</a:t>
            </a: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listopad 2023. - akreditacijska preporuka AZVO-a - izdavanje potvrde o ispunjavanju svih uvjeta za obavljanje djelatnosti visokog obrazovanja i znanstvene djelatnosti</a:t>
            </a:r>
            <a:endParaRPr lang="hr-HR" sz="1600" b="1">
              <a:solidFill>
                <a:schemeClr val="tx1"/>
              </a:solidFill>
              <a:latin typeface="Corbel" panose="020B0503020204020204"/>
            </a:endParaRPr>
          </a:p>
          <a:p>
            <a:pPr marL="742950" lvl="1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listopad 2023. - potvrda MZO-a o ispunjavanju svih uvjeta za obavljanje djelatnosti visokog obrazovanja i znanstvene djelatnosti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223334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Rezultati reakreditacijskog ciklusa od 2018. – 2024. 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lvl="1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solidFill>
                  <a:schemeClr val="tx1"/>
                </a:solidFill>
                <a:latin typeface="Corbel" panose="020B0503020204020204"/>
              </a:rPr>
              <a:t>Katolički bogoslovni fakultet </a:t>
            </a:r>
            <a:endParaRPr lang="sr-Latn-RS" dirty="0">
              <a:solidFill>
                <a:schemeClr val="tx1"/>
              </a:solidFill>
            </a:endParaRP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prosinac 2020. –izvješće Stručnog povjerenstva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srpanj 2021. – akreditacijska preporuka – izdavanje pisma očekivanja s rokom od 3 godine za uklanjanje nedostataka za obavljanje nastavne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kolovoz 2021. – pismo očekivanja MZO-a s rokom od 3 godine za uklanjanje nedostataka za obavljanje nastavne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listopad 2024. - akreditacijska preporuka AZVO-a - izdavanje potvrde o ispunjavanju svih uvjeta za obavljanje djelatnosti visokog obrazovanja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listopad 2024. - potvrda MZO-a o ispunjavanju svih uvjeta za obavljanje djelatnosti visokog obrazovanja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endParaRPr lang="hr-HR" dirty="0">
              <a:solidFill>
                <a:schemeClr val="tx1"/>
              </a:solidFill>
              <a:latin typeface="Corbel" panose="020B0503020204020204"/>
            </a:endParaRPr>
          </a:p>
          <a:p>
            <a:pPr marL="0" lvl="1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solidFill>
                  <a:schemeClr val="tx1"/>
                </a:solidFill>
                <a:latin typeface="Corbel" panose="020B0503020204020204"/>
              </a:rPr>
              <a:t>Sveučilišni odjel za stručne studije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travanj 2021. - izvješće Stručnog povjerenstva 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srpanj 2021. – akreditacijska preporuka – izdavanje pisma očekivanja s rokom od 3 godine za uklanjanje nedostataka za obavljanje nastavne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srpanj 2021. – pismo očekivanja MZO-a s rokom od 3 godine za uklanjanje nedostataka za obavljanje nastavne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lipanj 2024. - akreditacijska preporuka AZVO-a - izdavanje potvrde o ispunjavanju svih uvjeta za obavljanje djelatnosti visokog obrazovanja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dirty="0">
                <a:solidFill>
                  <a:schemeClr val="tx1"/>
                </a:solidFill>
                <a:latin typeface="Corbel" panose="020B0503020204020204"/>
              </a:rPr>
              <a:t>lipanj 2024. - potvrda MZO-a o ispunjavanju svih uvjeta za obavljanje djelatnosti visokog obrazovanja i znanstvene djelatnosti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280959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Rezultati reakreditacijskog ciklusa od 2018. – 2024. 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lvl="1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sz="1900" b="1" dirty="0">
                <a:solidFill>
                  <a:schemeClr val="tx1"/>
                </a:solidFill>
                <a:latin typeface="Corbel" panose="020B0503020204020204"/>
              </a:rPr>
              <a:t>Kineziološki fakultet </a:t>
            </a:r>
            <a:endParaRPr lang="sr-Latn-RS"/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lipanj 2021. – izvješće Stručnog povjerenstva 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prosinac 2021. – akreditacijska preporuka - izdavanje pisma očekivanja s rokom od 3 godine za uklanjanje nedostataka za obavljanje nastavne i znanstvene djelatnosti te zabranom upisa studenata na studijske programa u ak. g. 22./23.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siječanj 2022. – pismo očekivanja MZO-a s rokom od 3 godine za uklanjanje nedostataka za obavljanje nastavne i znanstvene djelatnosti te zabranom upisa studenata na studijske programa u ak. g. 22./23.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lipanj 2022. - akreditacijska preporuka - izdavanje pisma očekivanja s rokom od 3 godine za uklanjanje nedostataka za obavljanje nastavne i znanstvene djelatnosti računajući 3 godine od  3. siječnja 2022.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lipanj 2022. - pismo očekivanja MZO-a - s rokom od 3 godine za uklanjanje nedostataka za obavljanje nastavne i znanstvene djelatnosti računajući 3 godine od  3. siječnja 2022.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travanj 2024. - akreditacijska preporuka AZVO-a  - izdavanje potvrde o ispunjavanju svih uvjeta za obavljanje djelatnosti visokog obrazovanja i znanstvene djelatnosti</a:t>
            </a:r>
          </a:p>
          <a:p>
            <a:pPr marL="800100" lvl="2" indent="-34290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600" dirty="0">
                <a:solidFill>
                  <a:schemeClr val="tx1"/>
                </a:solidFill>
                <a:latin typeface="Corbel" panose="020B0503020204020204"/>
              </a:rPr>
              <a:t>travanj 2024. - potvrda MZO-a o ispunjavanju svih uvjeta za obavljanje djelatnosti visokog obrazovanja i znanstvene djelatnosti</a:t>
            </a:r>
            <a:endParaRPr lang="hr-HR" sz="1600">
              <a:solidFill>
                <a:schemeClr val="tx1"/>
              </a:solidFill>
              <a:latin typeface="Corbel" panose="020B0503020204020204"/>
            </a:endParaRPr>
          </a:p>
          <a:p>
            <a:pPr marL="457200" lvl="2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</a:pPr>
            <a:endParaRPr lang="hr-HR" sz="1600" dirty="0">
              <a:solidFill>
                <a:schemeClr val="tx1"/>
              </a:solidFill>
              <a:latin typeface="Corbel" panose="020B0503020204020204"/>
            </a:endParaRPr>
          </a:p>
          <a:p>
            <a:pPr lvl="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sz="1900" b="1" dirty="0">
                <a:latin typeface="Corbel" panose="020B0503020204020204"/>
              </a:rPr>
              <a:t>Kemijsko-tehnološki fakultet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1700" dirty="0">
                <a:solidFill>
                  <a:schemeClr val="tx1"/>
                </a:solidFill>
                <a:latin typeface="Corbel" panose="020B0503020204020204"/>
              </a:rPr>
              <a:t>27. siječnja 2022. - potvrda MZO-a o ispunjavanju svih uvjeta za obavljanje djelatnosti visokog obrazovanja i znanstvene djelatnosti</a:t>
            </a:r>
          </a:p>
          <a:p>
            <a:pPr lvl="1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</a:pPr>
            <a:endParaRPr lang="hr-HR" sz="1700" dirty="0">
              <a:solidFill>
                <a:schemeClr val="tx1"/>
              </a:solidFill>
              <a:latin typeface="Corbel" panose="020B0503020204020204"/>
            </a:endParaRPr>
          </a:p>
          <a:p>
            <a:pPr marL="285750" indent="-285750" algn="just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endParaRPr lang="hr-HR" sz="1600" dirty="0">
              <a:solidFill>
                <a:schemeClr val="tx1"/>
              </a:solidFill>
              <a:latin typeface="Corbel" panose="020B0503020204020204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927537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BB2C-45EE-E857-5BCA-EE7067F5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Rezultati reakreditacijskog ciklusa od 2018. – 2024.</a:t>
            </a:r>
            <a:endParaRPr lang="en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13B40-D200-4662-91AE-3916FB265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latin typeface="Corbel" panose="020B0503020204020204"/>
              </a:rPr>
              <a:t>Prirodoslovno-matematički fakultet</a:t>
            </a:r>
            <a:endParaRPr lang="sr-Latn-RS"/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2100" dirty="0">
                <a:solidFill>
                  <a:schemeClr val="tx1"/>
                </a:solidFill>
                <a:latin typeface="Corbel" panose="020B0503020204020204"/>
              </a:rPr>
              <a:t>28. siječnja 2022. - potvrda MZO-a o ispunjavanju svih uvjeta za obavljanje djelatnosti visokog obrazovanja i znanstvene djelatnosti</a:t>
            </a:r>
            <a:endParaRPr lang="hr-HR" sz="2100" b="1">
              <a:solidFill>
                <a:schemeClr val="tx1"/>
              </a:solidFill>
              <a:latin typeface="Corbel" panose="020B0503020204020204"/>
            </a:endParaRP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/>
              <a:buChar char="•"/>
            </a:pPr>
            <a:endParaRPr lang="hr-HR" dirty="0">
              <a:solidFill>
                <a:schemeClr val="tx1"/>
              </a:solidFill>
              <a:latin typeface="Corbel" panose="020B0503020204020204"/>
            </a:endParaRPr>
          </a:p>
          <a:p>
            <a:pPr lvl="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b="1" dirty="0">
                <a:latin typeface="Corbel" panose="020B0503020204020204"/>
              </a:rPr>
              <a:t>Filozofski fakultet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2100" dirty="0">
                <a:solidFill>
                  <a:schemeClr val="tx1"/>
                </a:solidFill>
                <a:latin typeface="Corbel" panose="020B0503020204020204"/>
              </a:rPr>
              <a:t>5. svibnja 2022. - potvrda MZO-a o ispunjavanju svih uvjeta za obavljanje djelatnosti visokog obrazovanja i znanstvene djelatnosti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/>
              <a:buChar char="•"/>
            </a:pPr>
            <a:endParaRPr lang="hr-HR" sz="2100" dirty="0">
              <a:solidFill>
                <a:schemeClr val="tx1"/>
              </a:solidFill>
              <a:latin typeface="Corbel" panose="020B0503020204020204"/>
            </a:endParaRPr>
          </a:p>
          <a:p>
            <a:pPr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hr-HR" sz="2200" b="1" dirty="0">
                <a:latin typeface="Corbel" panose="020B0503020204020204"/>
              </a:rPr>
              <a:t>Sveučilišni odjel zdravstvenih studija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hr-HR" sz="2100" dirty="0">
                <a:solidFill>
                  <a:schemeClr val="tx1"/>
                </a:solidFill>
                <a:latin typeface="Corbel" panose="020B0503020204020204"/>
              </a:rPr>
              <a:t>5. siječnja 2023. - potvrda MZO-a o ispunjavanju svih uvjeta za obavljanje djelatnosti visokog obrazovanja i znanstvene djelatnosti</a:t>
            </a:r>
            <a:endParaRPr lang="hr-HR" sz="2100" b="1" dirty="0">
              <a:solidFill>
                <a:schemeClr val="tx1"/>
              </a:solidFill>
              <a:latin typeface="Corbel" panose="020B0503020204020204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CACCB-0ABD-3280-4915-60D26247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Sveučilište u Splitu                                   University of Split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76896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st-01">
      <a:dk1>
        <a:srgbClr val="000000"/>
      </a:dk1>
      <a:lt1>
        <a:srgbClr val="FFFFFF"/>
      </a:lt1>
      <a:dk2>
        <a:srgbClr val="0061AE"/>
      </a:dk2>
      <a:lt2>
        <a:srgbClr val="FFFFFF"/>
      </a:lt2>
      <a:accent1>
        <a:srgbClr val="4472C4"/>
      </a:accent1>
      <a:accent2>
        <a:srgbClr val="FF541E"/>
      </a:accent2>
      <a:accent3>
        <a:srgbClr val="FF69AC"/>
      </a:accent3>
      <a:accent4>
        <a:srgbClr val="41B986"/>
      </a:accent4>
      <a:accent5>
        <a:srgbClr val="C2B39A"/>
      </a:accent5>
      <a:accent6>
        <a:srgbClr val="4C90C2"/>
      </a:accent6>
      <a:hlink>
        <a:srgbClr val="B0CDDE"/>
      </a:hlink>
      <a:folHlink>
        <a:srgbClr val="D5E6E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E4ABE76079034C9E9BDD71FCAAD47F" ma:contentTypeVersion="15" ma:contentTypeDescription="Stvaranje novog dokumenta." ma:contentTypeScope="" ma:versionID="fdede5349aaa698d5aed7f34b6744e2c">
  <xsd:schema xmlns:xsd="http://www.w3.org/2001/XMLSchema" xmlns:xs="http://www.w3.org/2001/XMLSchema" xmlns:p="http://schemas.microsoft.com/office/2006/metadata/properties" xmlns:ns3="308425da-1d14-4452-9a04-da3277f19aeb" xmlns:ns4="56aa11be-256d-4c60-963e-dad2e64a9018" targetNamespace="http://schemas.microsoft.com/office/2006/metadata/properties" ma:root="true" ma:fieldsID="1fd48029748064b73194a22762ce783e" ns3:_="" ns4:_="">
    <xsd:import namespace="308425da-1d14-4452-9a04-da3277f19aeb"/>
    <xsd:import namespace="56aa11be-256d-4c60-963e-dad2e64a90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_activity" minOccurs="0"/>
                <xsd:element ref="ns4:MediaServiceSearchProperties" minOccurs="0"/>
                <xsd:element ref="ns4:MediaServiceObjectDetectorVersion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425da-1d14-4452-9a04-da3277f19ae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Raspršivanje savjeta za zajedničko korištenje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aa11be-256d-4c60-963e-dad2e64a9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6aa11be-256d-4c60-963e-dad2e64a9018" xsi:nil="true"/>
  </documentManagement>
</p:properties>
</file>

<file path=customXml/itemProps1.xml><?xml version="1.0" encoding="utf-8"?>
<ds:datastoreItem xmlns:ds="http://schemas.openxmlformats.org/officeDocument/2006/customXml" ds:itemID="{54011A39-0E4C-4CD9-96A4-BB8D93485D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D064FE-27E4-46E0-9423-9E6942181B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8425da-1d14-4452-9a04-da3277f19aeb"/>
    <ds:schemaRef ds:uri="56aa11be-256d-4c60-963e-dad2e64a9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5D9085-B580-45E6-B541-250EE7716E34}">
  <ds:schemaRefs>
    <ds:schemaRef ds:uri="http://www.w3.org/XML/1998/namespace"/>
    <ds:schemaRef ds:uri="http://schemas.microsoft.com/office/2006/metadata/properties"/>
    <ds:schemaRef ds:uri="56aa11be-256d-4c60-963e-dad2e64a9018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308425da-1d14-4452-9a04-da3277f19aeb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1649</Words>
  <Application>Microsoft Office PowerPoint</Application>
  <PresentationFormat>Široki zaslon</PresentationFormat>
  <Paragraphs>136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3" baseType="lpstr">
      <vt:lpstr>Office Theme</vt:lpstr>
      <vt:lpstr>PowerPoint prezentacija</vt:lpstr>
      <vt:lpstr>Stanje provedenih reakreditacijskih postupaka na sastavnicama Sveučilišta u Splitu u ak. godini 2023./2024. </vt:lpstr>
      <vt:lpstr>Uvod</vt:lpstr>
      <vt:lpstr>Rezultati reakreditacijskog ciklusa od 2018. – 2024.</vt:lpstr>
      <vt:lpstr>Rezultati reakreditacijskog ciklusa od 2018. – 2024. </vt:lpstr>
      <vt:lpstr>Rezultati reakreditacijskog ciklusa od 2018. – 2024. </vt:lpstr>
      <vt:lpstr>Rezultati reakreditacijskog ciklusa od 2018. – 2024. </vt:lpstr>
      <vt:lpstr>Rezultati reakreditacijskog ciklusa od 2018. – 2024. </vt:lpstr>
      <vt:lpstr>Rezultati reakreditacijskog ciklusa od 2018. – 2024.</vt:lpstr>
      <vt:lpstr>Rezultati reakreditacijskog ciklusa od 2018. – 2024. </vt:lpstr>
      <vt:lpstr>PowerPoint prezentacija</vt:lpstr>
      <vt:lpstr>Zaključak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Nina Milanović</cp:lastModifiedBy>
  <cp:revision>253</cp:revision>
  <dcterms:created xsi:type="dcterms:W3CDTF">2023-04-03T10:43:05Z</dcterms:created>
  <dcterms:modified xsi:type="dcterms:W3CDTF">2025-03-26T09:41:16Z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0x010100B6E4ABE76079034C9E9BDD71FCAAD47F</vt:lpwstr>
  </property>
</Properties>
</file>